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Helvetica World" panose="020B0604020202020204" charset="-128"/>
      <p:regular r:id="rId7"/>
    </p:embeddedFont>
    <p:embeddedFont>
      <p:font typeface="Helvetica World Bold" panose="020B0604020202020204" charset="-128"/>
      <p:regular r:id="rId8"/>
    </p:embeddedFont>
    <p:embeddedFont>
      <p:font typeface="Anton" panose="020F0502020204030204" pitchFamily="2" charset="0"/>
      <p:regular r:id="rId9"/>
    </p:embeddedFont>
    <p:embeddedFont>
      <p:font typeface="Lexend Deca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1042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0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sv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01803" y="7633913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4"/>
                </a:lnTo>
                <a:lnTo>
                  <a:pt x="0" y="32487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288691" y="-409063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8729458" y="1444598"/>
            <a:ext cx="8529842" cy="8639803"/>
          </a:xfrm>
          <a:custGeom>
            <a:avLst/>
            <a:gdLst/>
            <a:ahLst/>
            <a:cxnLst/>
            <a:rect l="l" t="t" r="r" b="b"/>
            <a:pathLst>
              <a:path w="8529842" h="8639803">
                <a:moveTo>
                  <a:pt x="0" y="0"/>
                </a:moveTo>
                <a:lnTo>
                  <a:pt x="8529842" y="0"/>
                </a:lnTo>
                <a:lnTo>
                  <a:pt x="8529842" y="8639803"/>
                </a:lnTo>
                <a:lnTo>
                  <a:pt x="0" y="86398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5945" y="2546527"/>
            <a:ext cx="5704242" cy="6586884"/>
            <a:chOff x="0" y="0"/>
            <a:chExt cx="54991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499100" cy="6350000"/>
            </a:xfrm>
            <a:custGeom>
              <a:avLst/>
              <a:gdLst/>
              <a:ahLst/>
              <a:cxnLst/>
              <a:rect l="l" t="t" r="r" b="b"/>
              <a:pathLst>
                <a:path w="5499100" h="63500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6"/>
              <a:stretch>
                <a:fillRect l="-46626" r="-26692"/>
              </a:stretch>
            </a:blipFill>
            <a:ln w="1809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id="7" name="Freeform 7"/>
          <p:cNvSpPr/>
          <p:nvPr/>
        </p:nvSpPr>
        <p:spPr>
          <a:xfrm>
            <a:off x="1028700" y="1157333"/>
            <a:ext cx="574529" cy="574529"/>
          </a:xfrm>
          <a:custGeom>
            <a:avLst/>
            <a:gdLst/>
            <a:ahLst/>
            <a:cxnLst/>
            <a:rect l="l" t="t" r="r" b="b"/>
            <a:pathLst>
              <a:path w="574529" h="574529">
                <a:moveTo>
                  <a:pt x="0" y="0"/>
                </a:moveTo>
                <a:lnTo>
                  <a:pt x="574529" y="0"/>
                </a:lnTo>
                <a:lnTo>
                  <a:pt x="574529" y="574530"/>
                </a:lnTo>
                <a:lnTo>
                  <a:pt x="0" y="5745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00665" y="3747768"/>
            <a:ext cx="8443335" cy="4956560"/>
            <a:chOff x="0" y="0"/>
            <a:chExt cx="2223759" cy="130543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23759" cy="1305431"/>
            </a:xfrm>
            <a:custGeom>
              <a:avLst/>
              <a:gdLst/>
              <a:ahLst/>
              <a:cxnLst/>
              <a:rect l="l" t="t" r="r" b="b"/>
              <a:pathLst>
                <a:path w="2223759" h="1305431">
                  <a:moveTo>
                    <a:pt x="46763" y="0"/>
                  </a:moveTo>
                  <a:lnTo>
                    <a:pt x="2176996" y="0"/>
                  </a:lnTo>
                  <a:cubicBezTo>
                    <a:pt x="2189398" y="0"/>
                    <a:pt x="2201293" y="4927"/>
                    <a:pt x="2210062" y="13697"/>
                  </a:cubicBezTo>
                  <a:cubicBezTo>
                    <a:pt x="2218832" y="22466"/>
                    <a:pt x="2223759" y="34361"/>
                    <a:pt x="2223759" y="46763"/>
                  </a:cubicBezTo>
                  <a:lnTo>
                    <a:pt x="2223759" y="1258668"/>
                  </a:lnTo>
                  <a:cubicBezTo>
                    <a:pt x="2223759" y="1271071"/>
                    <a:pt x="2218832" y="1282965"/>
                    <a:pt x="2210062" y="1291735"/>
                  </a:cubicBezTo>
                  <a:cubicBezTo>
                    <a:pt x="2201293" y="1300505"/>
                    <a:pt x="2189398" y="1305431"/>
                    <a:pt x="2176996" y="1305431"/>
                  </a:cubicBezTo>
                  <a:lnTo>
                    <a:pt x="46763" y="1305431"/>
                  </a:lnTo>
                  <a:cubicBezTo>
                    <a:pt x="34361" y="1305431"/>
                    <a:pt x="22466" y="1300505"/>
                    <a:pt x="13697" y="1291735"/>
                  </a:cubicBezTo>
                  <a:cubicBezTo>
                    <a:pt x="4927" y="1282965"/>
                    <a:pt x="0" y="1271071"/>
                    <a:pt x="0" y="1258668"/>
                  </a:cubicBezTo>
                  <a:lnTo>
                    <a:pt x="0" y="46763"/>
                  </a:lnTo>
                  <a:cubicBezTo>
                    <a:pt x="0" y="34361"/>
                    <a:pt x="4927" y="22466"/>
                    <a:pt x="13697" y="13697"/>
                  </a:cubicBezTo>
                  <a:cubicBezTo>
                    <a:pt x="22466" y="4927"/>
                    <a:pt x="34361" y="0"/>
                    <a:pt x="46763" y="0"/>
                  </a:cubicBezTo>
                  <a:close/>
                </a:path>
              </a:pathLst>
            </a:custGeom>
            <a:solidFill>
              <a:srgbClr val="6F000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223759" cy="13530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4493920"/>
            <a:ext cx="8115300" cy="3407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73"/>
              </a:lnSpc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NAME :- Vishvajitsinh Vaghela </a:t>
            </a:r>
          </a:p>
          <a:p>
            <a:pPr algn="l">
              <a:lnSpc>
                <a:spcPts val="4673"/>
              </a:lnSpc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Roll.No: - 161</a:t>
            </a:r>
          </a:p>
          <a:p>
            <a:pPr algn="l">
              <a:lnSpc>
                <a:spcPts val="4673"/>
              </a:lnSpc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Batch :- C5</a:t>
            </a:r>
          </a:p>
          <a:p>
            <a:pPr algn="l">
              <a:lnSpc>
                <a:spcPts val="4673"/>
              </a:lnSpc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Enrollment.No :- 22002170210133</a:t>
            </a:r>
          </a:p>
          <a:p>
            <a:pPr algn="l">
              <a:lnSpc>
                <a:spcPts val="4673"/>
              </a:lnSpc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Subject :- FCSP-2</a:t>
            </a:r>
          </a:p>
          <a:p>
            <a:pPr algn="l">
              <a:lnSpc>
                <a:spcPts val="4673"/>
              </a:lnSpc>
              <a:spcBef>
                <a:spcPct val="0"/>
              </a:spcBef>
            </a:pPr>
            <a:r>
              <a:rPr lang="en-US" sz="3338">
                <a:solidFill>
                  <a:srgbClr val="F3F2EB"/>
                </a:solidFill>
                <a:latin typeface="Lexend Deca"/>
                <a:ea typeface="Lexend Deca"/>
                <a:cs typeface="Lexend Deca"/>
                <a:sym typeface="Lexend Deca"/>
              </a:rPr>
              <a:t>Title :- IPL Win Probability Predictor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62824" y="137558"/>
            <a:ext cx="12427363" cy="130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94"/>
              </a:lnSpc>
            </a:pPr>
            <a:r>
              <a:rPr lang="en-US" sz="763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IPL WIN PROBABILITY PREDICTOR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1678">
            <a:off x="-670461" y="8113021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5288691" y="-409063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1157333"/>
            <a:ext cx="574529" cy="574529"/>
          </a:xfrm>
          <a:custGeom>
            <a:avLst/>
            <a:gdLst/>
            <a:ahLst/>
            <a:cxnLst/>
            <a:rect l="l" t="t" r="r" b="b"/>
            <a:pathLst>
              <a:path w="574529" h="574529">
                <a:moveTo>
                  <a:pt x="0" y="0"/>
                </a:moveTo>
                <a:lnTo>
                  <a:pt x="574529" y="0"/>
                </a:lnTo>
                <a:lnTo>
                  <a:pt x="574529" y="574530"/>
                </a:lnTo>
                <a:lnTo>
                  <a:pt x="0" y="574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2104753"/>
            <a:ext cx="4409813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WELCOME TO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009628"/>
            <a:ext cx="12458700" cy="1145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817"/>
              </a:lnSpc>
            </a:pPr>
            <a:r>
              <a:rPr lang="en-US" sz="54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IPL WIN </a:t>
            </a:r>
            <a:r>
              <a:rPr lang="en-US" sz="6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PROBABILITY</a:t>
            </a:r>
            <a:r>
              <a:rPr lang="en-US" sz="54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PREDICTOR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114925"/>
            <a:ext cx="10387158" cy="5129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98"/>
              </a:lnSpc>
            </a:pPr>
            <a:r>
              <a:rPr lang="en-US" sz="3400" spc="-170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This project focuses on predicting win probabilities in IPL matches using machine learning. I use data like team names, city, current score, overs left, wickets left, and target to create important features such as runs left and run rates. A logistic regression model is trained to calculate the chances of each team winning. This helps fans and analysts understand how likely a team is to win during a live match, based on real-time game data.</a:t>
            </a:r>
          </a:p>
          <a:p>
            <a:pPr algn="just">
              <a:lnSpc>
                <a:spcPts val="3998"/>
              </a:lnSpc>
            </a:pPr>
            <a:endParaRPr lang="en-US" sz="3400" spc="-170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0" lvl="1" indent="0" algn="just">
              <a:lnSpc>
                <a:spcPts val="3998"/>
              </a:lnSpc>
              <a:spcBef>
                <a:spcPct val="0"/>
              </a:spcBef>
            </a:pPr>
            <a:endParaRPr lang="en-US" sz="3400" spc="-170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2895706" y="8303205"/>
            <a:ext cx="4409813" cy="766205"/>
          </a:xfrm>
          <a:custGeom>
            <a:avLst/>
            <a:gdLst/>
            <a:ahLst/>
            <a:cxnLst/>
            <a:rect l="l" t="t" r="r" b="b"/>
            <a:pathLst>
              <a:path w="4409813" h="766205">
                <a:moveTo>
                  <a:pt x="0" y="0"/>
                </a:moveTo>
                <a:lnTo>
                  <a:pt x="4409813" y="0"/>
                </a:lnTo>
                <a:lnTo>
                  <a:pt x="4409813" y="766205"/>
                </a:lnTo>
                <a:lnTo>
                  <a:pt x="0" y="7662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895706" y="2494532"/>
            <a:ext cx="4363594" cy="6191776"/>
          </a:xfrm>
          <a:custGeom>
            <a:avLst/>
            <a:gdLst/>
            <a:ahLst/>
            <a:cxnLst/>
            <a:rect l="l" t="t" r="r" b="b"/>
            <a:pathLst>
              <a:path w="4363594" h="6191776">
                <a:moveTo>
                  <a:pt x="0" y="0"/>
                </a:moveTo>
                <a:lnTo>
                  <a:pt x="4363594" y="0"/>
                </a:lnTo>
                <a:lnTo>
                  <a:pt x="4363594" y="6191776"/>
                </a:lnTo>
                <a:lnTo>
                  <a:pt x="0" y="61917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6488" r="-56488"/>
            </a:stretch>
          </a:blipFill>
          <a:ln w="142875" cap="sq">
            <a:solidFill>
              <a:srgbClr val="FFFFFF"/>
            </a:solidFill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5438512" y="-200025"/>
            <a:ext cx="9115687" cy="187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391"/>
              </a:lnSpc>
            </a:pPr>
            <a:r>
              <a:rPr lang="en-US" sz="10993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INTRODUCTION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157333"/>
            <a:ext cx="574529" cy="574529"/>
          </a:xfrm>
          <a:custGeom>
            <a:avLst/>
            <a:gdLst/>
            <a:ahLst/>
            <a:cxnLst/>
            <a:rect l="l" t="t" r="r" b="b"/>
            <a:pathLst>
              <a:path w="574529" h="574529">
                <a:moveTo>
                  <a:pt x="0" y="0"/>
                </a:moveTo>
                <a:lnTo>
                  <a:pt x="574529" y="0"/>
                </a:lnTo>
                <a:lnTo>
                  <a:pt x="574529" y="574530"/>
                </a:lnTo>
                <a:lnTo>
                  <a:pt x="0" y="5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184848" y="-9525"/>
            <a:ext cx="12306772" cy="20882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DATA</a:t>
            </a:r>
            <a:r>
              <a:rPr lang="en-US" sz="6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, MODEL  </a:t>
            </a:r>
            <a:r>
              <a:rPr lang="en-US" sz="60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AND USER INTERACTION</a:t>
            </a:r>
          </a:p>
        </p:txBody>
      </p:sp>
      <p:sp>
        <p:nvSpPr>
          <p:cNvPr id="4" name="Freeform 4"/>
          <p:cNvSpPr/>
          <p:nvPr/>
        </p:nvSpPr>
        <p:spPr>
          <a:xfrm>
            <a:off x="575108" y="6629683"/>
            <a:ext cx="4035403" cy="701151"/>
          </a:xfrm>
          <a:custGeom>
            <a:avLst/>
            <a:gdLst/>
            <a:ahLst/>
            <a:cxnLst/>
            <a:rect l="l" t="t" r="r" b="b"/>
            <a:pathLst>
              <a:path w="4035403" h="701151">
                <a:moveTo>
                  <a:pt x="0" y="0"/>
                </a:moveTo>
                <a:lnTo>
                  <a:pt x="4035404" y="0"/>
                </a:lnTo>
                <a:lnTo>
                  <a:pt x="4035404" y="701151"/>
                </a:lnTo>
                <a:lnTo>
                  <a:pt x="0" y="701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36847" y="3153761"/>
            <a:ext cx="4173665" cy="3826498"/>
          </a:xfrm>
          <a:custGeom>
            <a:avLst/>
            <a:gdLst/>
            <a:ahLst/>
            <a:cxnLst/>
            <a:rect l="l" t="t" r="r" b="b"/>
            <a:pathLst>
              <a:path w="4173665" h="3826498">
                <a:moveTo>
                  <a:pt x="0" y="0"/>
                </a:moveTo>
                <a:lnTo>
                  <a:pt x="4173665" y="0"/>
                </a:lnTo>
                <a:lnTo>
                  <a:pt x="4173665" y="3826497"/>
                </a:lnTo>
                <a:lnTo>
                  <a:pt x="0" y="38264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1795" t="-10846" r="-23066" b="-16224"/>
            </a:stretch>
          </a:blipFill>
          <a:ln w="142875" cap="sq">
            <a:solidFill>
              <a:srgbClr val="FFFFFF"/>
            </a:solidFill>
            <a:prstDash val="solid"/>
            <a:miter/>
          </a:ln>
        </p:spPr>
      </p:sp>
      <p:sp>
        <p:nvSpPr>
          <p:cNvPr id="6" name="Freeform 6"/>
          <p:cNvSpPr/>
          <p:nvPr/>
        </p:nvSpPr>
        <p:spPr>
          <a:xfrm rot="-1471678">
            <a:off x="-1170851" y="7633913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4"/>
                </a:lnTo>
                <a:lnTo>
                  <a:pt x="0" y="3248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417345">
            <a:off x="15968136" y="1673238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10" y="0"/>
                </a:lnTo>
                <a:lnTo>
                  <a:pt x="3855310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2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779766" y="2430058"/>
            <a:ext cx="8317234" cy="17668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81"/>
              </a:lnSpc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  Data Overview</a:t>
            </a:r>
          </a:p>
          <a:p>
            <a:pPr marL="428939" lvl="1" indent="-214470" algn="just">
              <a:lnSpc>
                <a:spcPts val="278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Datasets: matches.csv and deliveries.csv.</a:t>
            </a:r>
          </a:p>
          <a:p>
            <a:pPr marL="428939" lvl="1" indent="-214470" algn="just">
              <a:lnSpc>
                <a:spcPts val="278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Merged data for full match context.</a:t>
            </a:r>
          </a:p>
          <a:p>
            <a:pPr marL="428939" lvl="1" indent="-214470" algn="just">
              <a:lnSpc>
                <a:spcPts val="278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Key features: Teams, City, Total runs, Wickets, Overs.</a:t>
            </a:r>
          </a:p>
          <a:p>
            <a:pPr marL="428939" lvl="1" indent="-214470" algn="just">
              <a:lnSpc>
                <a:spcPts val="278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Cleaned team names and focused on active IPL teams.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766238" y="5139559"/>
            <a:ext cx="8330762" cy="15039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96"/>
              </a:lnSpc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   Model Development</a:t>
            </a:r>
          </a:p>
          <a:p>
            <a:pPr marL="462132" lvl="1" indent="-231066" algn="l">
              <a:lnSpc>
                <a:spcPts val="2996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Used Logistic Regression for binary win/loss prediction.</a:t>
            </a:r>
          </a:p>
          <a:p>
            <a:pPr marL="462132" lvl="1" indent="-231066" algn="l">
              <a:lnSpc>
                <a:spcPts val="2996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Key features: Runs left, Balls left, Wickets left, CRR, RRR.</a:t>
            </a:r>
          </a:p>
          <a:p>
            <a:pPr marL="462132" lvl="1" indent="-231066" algn="l">
              <a:lnSpc>
                <a:spcPts val="2996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Encoded teams and cities using </a:t>
            </a:r>
            <a:r>
              <a:rPr lang="en-US" sz="2200" b="1" dirty="0" err="1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OneHotEncoding</a:t>
            </a: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79766" y="7607648"/>
            <a:ext cx="8317235" cy="2052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41"/>
              </a:lnSpc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     User Interaction</a:t>
            </a:r>
          </a:p>
          <a:p>
            <a:pPr marL="422764" lvl="1" indent="-211382" algn="l">
              <a:lnSpc>
                <a:spcPts val="274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Inputs: Batting team, Bowling team, City, Wickets, Overs, Score, Target.</a:t>
            </a:r>
          </a:p>
          <a:p>
            <a:pPr marL="422764" lvl="1" indent="-211382" algn="l">
              <a:lnSpc>
                <a:spcPts val="274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Validates input (e.g., teams not the same, overs/wickets limits).</a:t>
            </a:r>
          </a:p>
          <a:p>
            <a:pPr marL="422764" lvl="1" indent="-211382" algn="l">
              <a:lnSpc>
                <a:spcPts val="2741"/>
              </a:lnSpc>
              <a:buFont typeface="Arial"/>
              <a:buChar char="•"/>
            </a:pPr>
            <a:r>
              <a:rPr lang="en-US" sz="2200" b="1" dirty="0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Outputs win probabilities for both teams.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157333"/>
            <a:ext cx="574529" cy="574529"/>
          </a:xfrm>
          <a:custGeom>
            <a:avLst/>
            <a:gdLst/>
            <a:ahLst/>
            <a:cxnLst/>
            <a:rect l="l" t="t" r="r" b="b"/>
            <a:pathLst>
              <a:path w="574529" h="574529">
                <a:moveTo>
                  <a:pt x="0" y="0"/>
                </a:moveTo>
                <a:lnTo>
                  <a:pt x="574529" y="0"/>
                </a:lnTo>
                <a:lnTo>
                  <a:pt x="574529" y="574530"/>
                </a:lnTo>
                <a:lnTo>
                  <a:pt x="0" y="574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71678">
            <a:off x="6682861" y="8062005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674342">
            <a:off x="15331645" y="1835303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10" y="0"/>
                </a:lnTo>
                <a:lnTo>
                  <a:pt x="3855310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074993" y="5451528"/>
            <a:ext cx="4035403" cy="701151"/>
          </a:xfrm>
          <a:custGeom>
            <a:avLst/>
            <a:gdLst/>
            <a:ahLst/>
            <a:cxnLst/>
            <a:rect l="l" t="t" r="r" b="b"/>
            <a:pathLst>
              <a:path w="4035403" h="701151">
                <a:moveTo>
                  <a:pt x="0" y="0"/>
                </a:moveTo>
                <a:lnTo>
                  <a:pt x="4035404" y="0"/>
                </a:lnTo>
                <a:lnTo>
                  <a:pt x="4035404" y="701152"/>
                </a:lnTo>
                <a:lnTo>
                  <a:pt x="0" y="7011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56354" y="2017681"/>
            <a:ext cx="5872681" cy="3912674"/>
          </a:xfrm>
          <a:custGeom>
            <a:avLst/>
            <a:gdLst/>
            <a:ahLst/>
            <a:cxnLst/>
            <a:rect l="l" t="t" r="r" b="b"/>
            <a:pathLst>
              <a:path w="5872681" h="3912674">
                <a:moveTo>
                  <a:pt x="0" y="0"/>
                </a:moveTo>
                <a:lnTo>
                  <a:pt x="5872681" y="0"/>
                </a:lnTo>
                <a:lnTo>
                  <a:pt x="5872681" y="3912674"/>
                </a:lnTo>
                <a:lnTo>
                  <a:pt x="0" y="39126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w="142875" cap="sq">
            <a:solidFill>
              <a:srgbClr val="FFFFFF"/>
            </a:solidFill>
            <a:prstDash val="solid"/>
            <a:miter/>
          </a:ln>
        </p:spPr>
      </p:sp>
      <p:sp>
        <p:nvSpPr>
          <p:cNvPr id="7" name="Freeform 7"/>
          <p:cNvSpPr/>
          <p:nvPr/>
        </p:nvSpPr>
        <p:spPr>
          <a:xfrm>
            <a:off x="12011334" y="8799040"/>
            <a:ext cx="4035403" cy="701151"/>
          </a:xfrm>
          <a:custGeom>
            <a:avLst/>
            <a:gdLst/>
            <a:ahLst/>
            <a:cxnLst/>
            <a:rect l="l" t="t" r="r" b="b"/>
            <a:pathLst>
              <a:path w="4035403" h="701151">
                <a:moveTo>
                  <a:pt x="0" y="0"/>
                </a:moveTo>
                <a:lnTo>
                  <a:pt x="4035403" y="0"/>
                </a:lnTo>
                <a:lnTo>
                  <a:pt x="4035403" y="701151"/>
                </a:lnTo>
                <a:lnTo>
                  <a:pt x="0" y="7011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104836" y="5157888"/>
            <a:ext cx="6154464" cy="4100412"/>
          </a:xfrm>
          <a:custGeom>
            <a:avLst/>
            <a:gdLst/>
            <a:ahLst/>
            <a:cxnLst/>
            <a:rect l="l" t="t" r="r" b="b"/>
            <a:pathLst>
              <a:path w="6154464" h="4100412">
                <a:moveTo>
                  <a:pt x="0" y="0"/>
                </a:moveTo>
                <a:lnTo>
                  <a:pt x="6154464" y="0"/>
                </a:lnTo>
                <a:lnTo>
                  <a:pt x="6154464" y="4100412"/>
                </a:lnTo>
                <a:lnTo>
                  <a:pt x="0" y="41004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 w="142875" cap="sq">
            <a:solidFill>
              <a:srgbClr val="FFFFFF"/>
            </a:solidFill>
            <a:prstDash val="solid"/>
            <a:miter/>
          </a:ln>
        </p:spPr>
      </p:sp>
      <p:sp>
        <p:nvSpPr>
          <p:cNvPr id="9" name="TextBox 9"/>
          <p:cNvSpPr txBox="1"/>
          <p:nvPr/>
        </p:nvSpPr>
        <p:spPr>
          <a:xfrm>
            <a:off x="1028700" y="1884331"/>
            <a:ext cx="5153771" cy="120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17"/>
              </a:lnSpc>
            </a:pPr>
            <a:r>
              <a:rPr lang="en-US" sz="6600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FUTURE SCOPE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3265" y="3945443"/>
            <a:ext cx="7625148" cy="5479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r>
              <a:rPr lang="en-US" sz="2596" spc="-14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Web Integration: The model can be connected to a webpage using frameworks like Django or Flask.</a:t>
            </a:r>
          </a:p>
          <a:p>
            <a:pPr marL="280269" lvl="1" algn="just">
              <a:lnSpc>
                <a:spcPts val="3349"/>
              </a:lnSpc>
            </a:pPr>
            <a:endParaRPr lang="en-US" sz="2596" spc="-142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r>
              <a:rPr lang="en-US" sz="2596" spc="-14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Expand to International Matches: The model can be adapted to predict outcomes for international T20 and ODI matches.</a:t>
            </a:r>
          </a:p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endParaRPr lang="en-US" sz="2596" spc="-142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r>
              <a:rPr lang="en-US" sz="2596" spc="-14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Additional Match Features: Add more features such as pitch conditions and player statistics for improved accuracy.</a:t>
            </a:r>
          </a:p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endParaRPr lang="en-US" sz="2596" spc="-142" dirty="0">
              <a:solidFill>
                <a:srgbClr val="FFFFFF"/>
              </a:solidFill>
              <a:latin typeface="Helvetica World"/>
              <a:ea typeface="Helvetica World"/>
              <a:cs typeface="Helvetica World"/>
              <a:sym typeface="Helvetica World"/>
            </a:endParaRPr>
          </a:p>
          <a:p>
            <a:pPr marL="560538" lvl="1" indent="-280269" algn="just">
              <a:lnSpc>
                <a:spcPts val="3349"/>
              </a:lnSpc>
              <a:buFont typeface="Arial"/>
              <a:buChar char="•"/>
            </a:pPr>
            <a:r>
              <a:rPr lang="en-US" sz="2596" spc="-142" dirty="0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Mobile Application: The model can be integrated into a mobile app for real-time predictions during live matches.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36258" y="1312432"/>
            <a:ext cx="11485844" cy="4128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23"/>
              </a:lnSpc>
            </a:pPr>
            <a:r>
              <a:rPr lang="en-US" sz="2408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308660" y="4657725"/>
            <a:ext cx="6717159" cy="441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187"/>
              </a:lnSpc>
            </a:pPr>
            <a:r>
              <a:rPr lang="en-US" sz="2584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YOU</a:t>
            </a:r>
          </a:p>
        </p:txBody>
      </p:sp>
      <p:sp>
        <p:nvSpPr>
          <p:cNvPr id="4" name="Freeform 4"/>
          <p:cNvSpPr/>
          <p:nvPr/>
        </p:nvSpPr>
        <p:spPr>
          <a:xfrm rot="1010102">
            <a:off x="4194121" y="-862590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09" y="0"/>
                </a:lnTo>
                <a:lnTo>
                  <a:pt x="3855309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1010102">
            <a:off x="5424094" y="8467384"/>
            <a:ext cx="3855309" cy="3248773"/>
          </a:xfrm>
          <a:custGeom>
            <a:avLst/>
            <a:gdLst/>
            <a:ahLst/>
            <a:cxnLst/>
            <a:rect l="l" t="t" r="r" b="b"/>
            <a:pathLst>
              <a:path w="3855309" h="3248773">
                <a:moveTo>
                  <a:pt x="0" y="0"/>
                </a:moveTo>
                <a:lnTo>
                  <a:pt x="3855310" y="0"/>
                </a:lnTo>
                <a:lnTo>
                  <a:pt x="3855310" y="3248773"/>
                </a:lnTo>
                <a:lnTo>
                  <a:pt x="0" y="32487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334</Words>
  <Application>Microsoft Office PowerPoint</Application>
  <PresentationFormat>Custom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Lexend Deca</vt:lpstr>
      <vt:lpstr>Helvetica World</vt:lpstr>
      <vt:lpstr>Helvetica World Bold</vt:lpstr>
      <vt:lpstr>Arial</vt:lpstr>
      <vt:lpstr>Calibri</vt:lpstr>
      <vt:lpstr>Anton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NAME :- Vishvajitsinh Vaghela Roll.No: - 161 Batch :- C5 Enrollment.No :- 22002170210133 Subject :- FCSP-2</dc:title>
  <cp:lastModifiedBy>visvajeetsinh vaghela</cp:lastModifiedBy>
  <cp:revision>3</cp:revision>
  <dcterms:created xsi:type="dcterms:W3CDTF">2006-08-16T00:00:00Z</dcterms:created>
  <dcterms:modified xsi:type="dcterms:W3CDTF">2024-09-22T15:03:22Z</dcterms:modified>
  <dc:identifier>DAGRZsioQYA</dc:identifier>
</cp:coreProperties>
</file>

<file path=docProps/thumbnail.jpeg>
</file>